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61" r:id="rId4"/>
    <p:sldId id="262" r:id="rId5"/>
    <p:sldId id="266" r:id="rId6"/>
    <p:sldId id="267" r:id="rId7"/>
    <p:sldId id="258" r:id="rId8"/>
    <p:sldId id="268" r:id="rId9"/>
    <p:sldId id="269" r:id="rId10"/>
    <p:sldId id="264" r:id="rId11"/>
    <p:sldId id="265" r:id="rId12"/>
    <p:sldId id="271" r:id="rId13"/>
    <p:sldId id="260" r:id="rId14"/>
    <p:sldId id="25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B1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91" y="14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BDC0117-C9EE-4A1B-86C9-00FDF3205152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614E0DB-F80A-417B-8C47-B739324DF9B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82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0117-C9EE-4A1B-86C9-00FDF3205152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E0DB-F80A-417B-8C47-B739324DF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68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0117-C9EE-4A1B-86C9-00FDF3205152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E0DB-F80A-417B-8C47-B739324DF9B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953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0117-C9EE-4A1B-86C9-00FDF3205152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E0DB-F80A-417B-8C47-B739324DF9B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2671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0117-C9EE-4A1B-86C9-00FDF3205152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E0DB-F80A-417B-8C47-B739324DF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50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0117-C9EE-4A1B-86C9-00FDF3205152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E0DB-F80A-417B-8C47-B739324DF9B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751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0117-C9EE-4A1B-86C9-00FDF3205152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E0DB-F80A-417B-8C47-B739324DF9B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682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0117-C9EE-4A1B-86C9-00FDF3205152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E0DB-F80A-417B-8C47-B739324DF9B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184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0117-C9EE-4A1B-86C9-00FDF3205152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E0DB-F80A-417B-8C47-B739324DF9B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775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0117-C9EE-4A1B-86C9-00FDF3205152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E0DB-F80A-417B-8C47-B739324DF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06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0117-C9EE-4A1B-86C9-00FDF3205152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E0DB-F80A-417B-8C47-B739324DF9B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938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0117-C9EE-4A1B-86C9-00FDF3205152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E0DB-F80A-417B-8C47-B739324DF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49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0117-C9EE-4A1B-86C9-00FDF3205152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E0DB-F80A-417B-8C47-B739324DF9B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965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0117-C9EE-4A1B-86C9-00FDF3205152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E0DB-F80A-417B-8C47-B739324DF9B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801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0117-C9EE-4A1B-86C9-00FDF3205152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E0DB-F80A-417B-8C47-B739324DF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299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0117-C9EE-4A1B-86C9-00FDF3205152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E0DB-F80A-417B-8C47-B739324DF9B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932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0117-C9EE-4A1B-86C9-00FDF3205152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E0DB-F80A-417B-8C47-B739324DF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71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BDC0117-C9EE-4A1B-86C9-00FDF3205152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614E0DB-F80A-417B-8C47-B739324DF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8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dr-consortium.net/Websites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dr-consortium.net/Knowing%20and%20Understanding%20the%20Ag%20Census.pdf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cripts.gotomeeting.com/?utm_source=recordingReadyNotification&amp;utm_medium=email#/s/2ca10235ce14e27eb9268ef49b70aa36a7f6d16e57ad5e3456e7a1e341f2ccfd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dr-consortium.net/AgCensus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rrc.greengoblin.com/index.php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irrc.greengoblin.com/admi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dr-consortium.net/ID&amp;RNovice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dr-consortium.net/MiniQuizzes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dr-consortium.net/MiniQuizzes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117A0-CE75-4F8F-B700-D6777C0B67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TST Workgroup Updates- Year 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A7A035-F89F-4E6C-A40F-F8A11057D2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Clearwater, FL</a:t>
            </a:r>
          </a:p>
          <a:p>
            <a:r>
              <a:rPr lang="en-US" dirty="0"/>
              <a:t>October 14</a:t>
            </a:r>
            <a:r>
              <a:rPr lang="en-US" baseline="30000" dirty="0"/>
              <a:t>th</a:t>
            </a:r>
            <a:r>
              <a:rPr lang="en-US" dirty="0"/>
              <a:t>,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CD0763-2E57-4807-A0BC-64BCB2DBA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0923" y="288235"/>
            <a:ext cx="1781174" cy="85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5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16A4A-F5B1-4130-A42F-E681F92BD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4151241" cy="1303867"/>
          </a:xfrm>
        </p:spPr>
        <p:txBody>
          <a:bodyPr>
            <a:normAutofit fontScale="90000"/>
          </a:bodyPr>
          <a:lstStyle/>
          <a:p>
            <a:r>
              <a:rPr lang="en-US" dirty="0"/>
              <a:t>Professional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E0AFF-F467-4219-B4F4-077A3F6EF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4151242" cy="3318936"/>
          </a:xfrm>
        </p:spPr>
        <p:txBody>
          <a:bodyPr/>
          <a:lstStyle/>
          <a:p>
            <a:r>
              <a:rPr lang="en-US" dirty="0"/>
              <a:t>Also included on the site for novice and veteran recruiters is a listing we will be working on that includes good websites for recruiters. These are listed on the front page of the site. </a:t>
            </a:r>
            <a:r>
              <a:rPr lang="en-US" dirty="0">
                <a:hlinkClick r:id="rId3"/>
              </a:rPr>
              <a:t>https://www.idr-consortium.net/Websites.html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8B0373-8816-4F26-AE23-425F8C8D88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0923" y="288235"/>
            <a:ext cx="1781174" cy="8524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365C20-312F-4876-BDF6-C984B04F4A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2332" y="1140722"/>
            <a:ext cx="5784294" cy="504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247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16A4A-F5B1-4130-A42F-E681F92BD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Professional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E0AFF-F467-4219-B4F4-077A3F6EF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4469295" cy="3318936"/>
          </a:xfrm>
        </p:spPr>
        <p:txBody>
          <a:bodyPr/>
          <a:lstStyle/>
          <a:p>
            <a:r>
              <a:rPr lang="en-US" dirty="0"/>
              <a:t>This group also hosted the Ag Census Informational Webinars</a:t>
            </a:r>
          </a:p>
          <a:p>
            <a:r>
              <a:rPr lang="en-US" dirty="0">
                <a:hlinkClick r:id="rId3"/>
              </a:rPr>
              <a:t>https://www.idr-consortium.net/Knowing%20and%20Understanding%20the%20Ag%20Census.pdf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6CD2BC-1229-4522-AD6A-EDD86397C2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0923" y="288235"/>
            <a:ext cx="1781174" cy="8524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28DD89-530D-4E04-9AB4-8F96B4AB8E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4696" y="2556931"/>
            <a:ext cx="5618921" cy="331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848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16A4A-F5B1-4130-A42F-E681F92BD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Professional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E0AFF-F467-4219-B4F4-077A3F6EF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4442790" cy="3318936"/>
          </a:xfrm>
        </p:spPr>
        <p:txBody>
          <a:bodyPr/>
          <a:lstStyle/>
          <a:p>
            <a:r>
              <a:rPr lang="en-US" dirty="0"/>
              <a:t>This group hosted the Hemp Informational Webinars</a:t>
            </a:r>
          </a:p>
          <a:p>
            <a:r>
              <a:rPr lang="en-US" dirty="0">
                <a:hlinkClick r:id="rId3"/>
              </a:rPr>
              <a:t>https://transcripts.gotomeeting.com/?utm_source=recordingReadyNotification&amp;utm_medium=email#/s/2ca10235ce14e27eb9268ef49b70aa36a7f6d16e57ad5e3456e7a1e341f2ccfd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6CD2BC-1229-4522-AD6A-EDD86397C2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0923" y="288235"/>
            <a:ext cx="1781174" cy="8524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4E246B-FC38-4AA8-901A-1B57201B4C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9779" y="2643843"/>
            <a:ext cx="5415154" cy="314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8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33E12-673F-480B-B67C-549BC8B09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5E395-A61B-4CBF-AF75-CFD6CF249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58338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/>
              <a:t>Conducted TRI Visits in many states- Iowa, Delaware, SC, Tennessee, NY, and more</a:t>
            </a:r>
          </a:p>
          <a:p>
            <a:r>
              <a:rPr lang="en-US" sz="3400" dirty="0"/>
              <a:t>Some of these were visits focused on ID&amp;R others were to assist with re-interviews. </a:t>
            </a:r>
          </a:p>
          <a:p>
            <a:r>
              <a:rPr lang="en-US" sz="3400" dirty="0"/>
              <a:t>A couple of them were backed with funding from IRRC plus state funding, some were specifically employee trades from one state to another. </a:t>
            </a:r>
          </a:p>
          <a:p>
            <a:r>
              <a:rPr lang="en-US" sz="3400" dirty="0"/>
              <a:t>Want focus of Year 5 to include more ID&amp;R training as needed. </a:t>
            </a:r>
          </a:p>
          <a:p>
            <a:r>
              <a:rPr lang="en-US" sz="3400" dirty="0"/>
              <a:t>Created list of experienced ID&amp;R mentors- we have 25. What do you want done with this list?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665511-80DF-4828-9E3E-899B7AA82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0923" y="288235"/>
            <a:ext cx="1781174" cy="85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853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54552-C7C9-40BF-9489-071C7383A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Dissemination /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4151D-2486-4811-B44A-3D1ECBC5A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Worked on the Ag Census Projects for each state</a:t>
            </a:r>
          </a:p>
          <a:p>
            <a:r>
              <a:rPr lang="en-US" dirty="0"/>
              <a:t>These have all be compiled </a:t>
            </a:r>
            <a:r>
              <a:rPr lang="en-US" dirty="0">
                <a:hlinkClick r:id="rId3"/>
              </a:rPr>
              <a:t>https://www.idr-consortium.net/AgCensus.html</a:t>
            </a:r>
            <a:endParaRPr lang="en-US" dirty="0"/>
          </a:p>
          <a:p>
            <a:r>
              <a:rPr lang="en-US" dirty="0"/>
              <a:t>Worked on electronic versions of Mini Quizzes and put online on the </a:t>
            </a:r>
            <a:r>
              <a:rPr lang="en-US" dirty="0" err="1"/>
              <a:t>Classmarker</a:t>
            </a:r>
            <a:r>
              <a:rPr lang="en-US" dirty="0"/>
              <a:t> site</a:t>
            </a:r>
          </a:p>
          <a:p>
            <a:r>
              <a:rPr lang="en-US" dirty="0"/>
              <a:t>Ag Trends newsletters, updates, and emails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C5AD98-86DC-4123-BA51-5286D3724F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0923" y="288235"/>
            <a:ext cx="1781174" cy="85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008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AFAF3-1477-41AE-9680-B9AE4224E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9186F-E2A2-4FB8-924A-FE010F9D3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7398025" cy="3318936"/>
          </a:xfrm>
        </p:spPr>
        <p:txBody>
          <a:bodyPr>
            <a:normAutofit fontScale="92500"/>
          </a:bodyPr>
          <a:lstStyle/>
          <a:p>
            <a:r>
              <a:rPr lang="en-US" dirty="0"/>
              <a:t>Feasibility Study- PCG conducted over several months 2019</a:t>
            </a:r>
          </a:p>
          <a:p>
            <a:r>
              <a:rPr lang="en-US" dirty="0"/>
              <a:t>NE- KS- TN review</a:t>
            </a:r>
          </a:p>
          <a:p>
            <a:r>
              <a:rPr lang="en-US" dirty="0"/>
              <a:t>Project evolved from referral tool to recruitment tool and referral tool with electronic COE capabilities</a:t>
            </a:r>
          </a:p>
          <a:p>
            <a:r>
              <a:rPr lang="en-US" dirty="0"/>
              <a:t>August received the notification from PCG about costs and steps moving forward. Cost was way too much for IRRC going forward. $99,000 minimum for pilot states and then comparable costs going forward for each state each year. 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703395-9E46-43CA-A8E7-124F94A5A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4572" y="2845290"/>
            <a:ext cx="2840263" cy="17267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03D977-9C0C-43BF-A253-BC506F5FBB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0923" y="288235"/>
            <a:ext cx="1781174" cy="85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936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AFAF3-1477-41AE-9680-B9AE4224E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9186F-E2A2-4FB8-924A-FE010F9D3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5830956" cy="3318936"/>
          </a:xfrm>
        </p:spPr>
        <p:txBody>
          <a:bodyPr/>
          <a:lstStyle/>
          <a:p>
            <a:r>
              <a:rPr lang="en-US" dirty="0"/>
              <a:t>Workgroup met- decision was made to seek other vendors or work to do project in house</a:t>
            </a:r>
          </a:p>
          <a:p>
            <a:r>
              <a:rPr lang="en-US" dirty="0"/>
              <a:t>Project was defined as a referral gathering tool instead of a recruitment tool specifically focused on electronic COEs. </a:t>
            </a:r>
          </a:p>
          <a:p>
            <a:r>
              <a:rPr lang="en-US" dirty="0"/>
              <a:t>This was unanimously decided by the group. </a:t>
            </a:r>
          </a:p>
          <a:p>
            <a:r>
              <a:rPr lang="en-US" dirty="0"/>
              <a:t>More vendors were sought.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3AD1F3-3433-4E55-B77C-72105EB6F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191" y="2883590"/>
            <a:ext cx="3633787" cy="18205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EEAD24-6F86-4B0B-AC84-849F497B97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0923" y="288235"/>
            <a:ext cx="1781174" cy="85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36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AFAF3-1477-41AE-9680-B9AE4224E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528311" cy="1303867"/>
          </a:xfrm>
        </p:spPr>
        <p:txBody>
          <a:bodyPr/>
          <a:lstStyle/>
          <a:p>
            <a:r>
              <a:rPr lang="en-US" dirty="0"/>
              <a:t>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9186F-E2A2-4FB8-924A-FE010F9D3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7182677" cy="3318936"/>
          </a:xfrm>
        </p:spPr>
        <p:txBody>
          <a:bodyPr>
            <a:normAutofit fontScale="92500"/>
          </a:bodyPr>
          <a:lstStyle/>
          <a:p>
            <a:r>
              <a:rPr lang="en-US" dirty="0"/>
              <a:t>In September we received three proposals from three vendors- MIS2000, QuickBase, Dana Johnson. The group reviewed the three and determined the best choice. </a:t>
            </a:r>
          </a:p>
          <a:p>
            <a:r>
              <a:rPr lang="en-US" dirty="0"/>
              <a:t>The project was then started by developer Dana Johnson. </a:t>
            </a:r>
          </a:p>
          <a:p>
            <a:r>
              <a:rPr lang="en-US" dirty="0"/>
              <a:t>This was to be completed by the end of October.</a:t>
            </a:r>
          </a:p>
          <a:p>
            <a:r>
              <a:rPr lang="en-US" dirty="0"/>
              <a:t>It is a electronic referral tool. We will be working on roll out of this with you all.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378D14-7736-4DCD-80C7-BF39E63D5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8504" y="2896144"/>
            <a:ext cx="2902226" cy="16758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B08DF9-3D0B-47DB-8753-2C452AA0FA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0923" y="288235"/>
            <a:ext cx="1781174" cy="85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831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AFAF3-1477-41AE-9680-B9AE4224E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Technology- Referral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9186F-E2A2-4FB8-924A-FE010F9D3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Universal link where anyone can make a referral</a:t>
            </a:r>
          </a:p>
          <a:p>
            <a:r>
              <a:rPr lang="en-US" dirty="0"/>
              <a:t>Once a referral is made and one or two yes responses are noted the referral is assigned to a recruiter who then contacts them and reports back if they were eligible. </a:t>
            </a:r>
          </a:p>
          <a:p>
            <a:r>
              <a:rPr lang="en-US" dirty="0"/>
              <a:t>State Administrator can assign new roles, and who gets what referral based on location of the referral. </a:t>
            </a:r>
          </a:p>
          <a:p>
            <a:r>
              <a:rPr lang="en-US" dirty="0"/>
              <a:t>IRRC Admin can assign roles, help states, and recruiters.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C948F5-0685-483D-AAFC-0399E191D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0923" y="288235"/>
            <a:ext cx="1781174" cy="85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206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AFAF3-1477-41AE-9680-B9AE4224E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Technology- Pilot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9186F-E2A2-4FB8-924A-FE010F9D3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Sample found here: </a:t>
            </a:r>
            <a:r>
              <a:rPr lang="en-US" dirty="0">
                <a:hlinkClick r:id="rId3"/>
              </a:rPr>
              <a:t>https://irrc.greengoblin.com/index.php</a:t>
            </a:r>
            <a:endParaRPr lang="en-US" dirty="0"/>
          </a:p>
          <a:p>
            <a:r>
              <a:rPr lang="en-US" dirty="0">
                <a:hlinkClick r:id="rId4"/>
              </a:rPr>
              <a:t>https://irrc.greengoblin.com/admin</a:t>
            </a:r>
            <a:endParaRPr lang="en-US" dirty="0"/>
          </a:p>
          <a:p>
            <a:r>
              <a:rPr lang="en-US" dirty="0"/>
              <a:t>How many people per state would you like to pilot the system?</a:t>
            </a:r>
          </a:p>
          <a:p>
            <a:r>
              <a:rPr lang="en-US" dirty="0"/>
              <a:t>How will states promote the system?</a:t>
            </a:r>
          </a:p>
          <a:p>
            <a:r>
              <a:rPr lang="en-US" dirty="0"/>
              <a:t>Need to determine a date we all get on and put in lots of referrals to determine how much the system can take. </a:t>
            </a:r>
          </a:p>
          <a:p>
            <a:r>
              <a:rPr lang="en-US" dirty="0"/>
              <a:t>What other languages do we want to be included?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317EE2-51DD-4657-B2BA-2CF2498FE6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0923" y="288235"/>
            <a:ext cx="1781174" cy="85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484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16A4A-F5B1-4130-A42F-E681F92BD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Professional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E0AFF-F467-4219-B4F4-077A3F6EF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6748669" cy="331893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Originally idea was to make some videos that would break down different elements of ID&amp;R and be for veteran and novice recruiters. </a:t>
            </a:r>
          </a:p>
          <a:p>
            <a:r>
              <a:rPr lang="en-US" dirty="0"/>
              <a:t>This idea was changed to look specifically at the areas of ID&amp;R and what resources we had already and to put them in one place with a listing of all of those resources broken down by novice and veteran recruiters. </a:t>
            </a:r>
            <a:r>
              <a:rPr lang="en-US" dirty="0">
                <a:hlinkClick r:id="rId3"/>
              </a:rPr>
              <a:t>https://www.idr-consortium.net/ID&amp;RNovice.html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4FEDB2-3669-40B8-A3A7-4518DF07F2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0923" y="288235"/>
            <a:ext cx="1781174" cy="8524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B6DD5D-10C3-40D0-BD03-AFF14980F4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2593" y="2556932"/>
            <a:ext cx="3577261" cy="186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859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16A4A-F5B1-4130-A42F-E681F92BD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5502963" cy="1303867"/>
          </a:xfrm>
        </p:spPr>
        <p:txBody>
          <a:bodyPr>
            <a:normAutofit fontScale="90000"/>
          </a:bodyPr>
          <a:lstStyle/>
          <a:p>
            <a:r>
              <a:rPr lang="en-US" dirty="0"/>
              <a:t>Professional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E0AFF-F467-4219-B4F4-077A3F6EF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5502964" cy="3318936"/>
          </a:xfrm>
        </p:spPr>
        <p:txBody>
          <a:bodyPr>
            <a:normAutofit/>
          </a:bodyPr>
          <a:lstStyle/>
          <a:p>
            <a:r>
              <a:rPr lang="en-US" dirty="0"/>
              <a:t>Then we worked to put all of the mini quizzes into electronic form so new and veteran recruiters could take the tests and then see their results right away. </a:t>
            </a:r>
            <a:r>
              <a:rPr lang="en-US" dirty="0">
                <a:hlinkClick r:id="rId3"/>
              </a:rPr>
              <a:t>https://www.idr-consortium.net/MiniQuizzes.html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4FEDB2-3669-40B8-A3A7-4518DF07F2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0923" y="288235"/>
            <a:ext cx="1781174" cy="8524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31CC91-4EE5-41CC-A3BE-9E61CC3615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8952" y="1140722"/>
            <a:ext cx="3276600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47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16A4A-F5B1-4130-A42F-E681F92BD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Professional Development</a:t>
            </a:r>
          </a:p>
        </p:txBody>
      </p:sp>
      <p:pic>
        <p:nvPicPr>
          <p:cNvPr id="5" name="Content Placeholder 4">
            <a:hlinkClick r:id="rId3"/>
            <a:extLst>
              <a:ext uri="{FF2B5EF4-FFF2-40B4-BE49-F238E27FC236}">
                <a16:creationId xmlns:a16="http://schemas.microsoft.com/office/drawing/2014/main" id="{63AF460B-B9B0-4C38-8E8A-C5323B5808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95402" y="2285999"/>
            <a:ext cx="9601196" cy="37218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4FEDB2-3669-40B8-A3A7-4518DF07F2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0923" y="288235"/>
            <a:ext cx="1781174" cy="85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970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110</TotalTime>
  <Words>742</Words>
  <Application>Microsoft Office PowerPoint</Application>
  <PresentationFormat>Widescreen</PresentationFormat>
  <Paragraphs>55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Garamond</vt:lpstr>
      <vt:lpstr>Organic</vt:lpstr>
      <vt:lpstr>TST Workgroup Updates- Year 4</vt:lpstr>
      <vt:lpstr>Technology</vt:lpstr>
      <vt:lpstr>Technology Project</vt:lpstr>
      <vt:lpstr>Technology</vt:lpstr>
      <vt:lpstr>Technology- Referral Tool</vt:lpstr>
      <vt:lpstr>Technology- Pilot</vt:lpstr>
      <vt:lpstr>Professional Development</vt:lpstr>
      <vt:lpstr>Professional Development</vt:lpstr>
      <vt:lpstr>Professional Development</vt:lpstr>
      <vt:lpstr>Professional Development</vt:lpstr>
      <vt:lpstr>Professional Development</vt:lpstr>
      <vt:lpstr>Professional Development</vt:lpstr>
      <vt:lpstr>TRI</vt:lpstr>
      <vt:lpstr>Dissemination / Website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TST Workgroup Updates</dc:title>
  <dc:creator>Jessica Castaneda</dc:creator>
  <cp:lastModifiedBy>Jessica Castaneda</cp:lastModifiedBy>
  <cp:revision>11</cp:revision>
  <dcterms:created xsi:type="dcterms:W3CDTF">2019-10-08T21:59:58Z</dcterms:created>
  <dcterms:modified xsi:type="dcterms:W3CDTF">2019-10-11T18:16:14Z</dcterms:modified>
</cp:coreProperties>
</file>